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7" r:id="rId3"/>
    <p:sldId id="256" r:id="rId4"/>
    <p:sldId id="290" r:id="rId5"/>
    <p:sldId id="291" r:id="rId6"/>
    <p:sldId id="294" r:id="rId7"/>
    <p:sldId id="292" r:id="rId8"/>
    <p:sldId id="293" r:id="rId9"/>
    <p:sldId id="289" r:id="rId10"/>
    <p:sldId id="282" r:id="rId11"/>
    <p:sldId id="295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2AB87-9837-44B7-9B6E-9C960AB78F1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18B2-F5B7-46EE-B877-275CCB75FED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wdp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3175" y="507365"/>
            <a:ext cx="12185650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南信大教育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在线教学服务操作流程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129" y="1596770"/>
            <a:ext cx="11150600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年伊始的这场突如其来的疫情牵动了全国人民的心，医护人员夜以继日地奋战在救治工作第一线，已有多所高校发布了推迟开学的公告。为减少疫情对我校师生教学、学习、生活的影响，我们提出此预案，充分利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南信大教育在线平台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不开学、先开课，尽量保证教学工作的正常开展，共同打好这场“抗疫战”！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在疫情期间，南信大教育在线平台将为全校师生提供在线教学服务，包括线上教学（学习、答疑、作业、测验等）和相关技术服务，旨在利用电脑、手机、网络等现有设备开展教学活动。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南信大教育在线平台包含电脑端（网址：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http://</a:t>
            </a:r>
            <a:r>
              <a:rPr lang="en-US" altLang="zh-CN" dirty="0" err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nuist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.fanya.chaoxing.com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）和手机端（学习通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）两部分，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电脑端和手机端可自动实现资源、数据、功能同步，有效保证师生使用习惯的一致性。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南信大教育在线平台已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无缝对接超星电子图书、电子期刊、学术视频等数据库，为教师备课、学生拓展学习提供资源支撑。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8115" y="1158240"/>
            <a:ext cx="932751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dirty="0">
                <a:latin typeface="+mj-ea"/>
                <a:ea typeface="+mj-ea"/>
                <a:cs typeface="+mj-ea"/>
              </a:rPr>
              <a:t>如您在使用中如遇到技术问题，可通过以下方式寻求支持：</a:t>
            </a:r>
            <a:endParaRPr lang="zh-CN" altLang="en-US" dirty="0">
              <a:latin typeface="+mj-ea"/>
              <a:ea typeface="+mj-ea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  <a:cs typeface="+mj-ea"/>
              </a:rPr>
              <a:t>1</a:t>
            </a:r>
            <a:r>
              <a:rPr lang="zh-CN" altLang="en-US" dirty="0">
                <a:latin typeface="+mj-ea"/>
                <a:ea typeface="+mj-ea"/>
                <a:cs typeface="+mj-ea"/>
              </a:rPr>
              <a:t>、</a:t>
            </a:r>
            <a:r>
              <a:rPr lang="zh-CN" altLang="en-US" dirty="0">
                <a:latin typeface="+mj-ea"/>
                <a:cs typeface="+mj-ea"/>
              </a:rPr>
              <a:t>加入</a:t>
            </a:r>
            <a:r>
              <a:rPr lang="en-US" altLang="zh-CN" dirty="0">
                <a:latin typeface="+mj-ea"/>
                <a:cs typeface="+mj-ea"/>
                <a:sym typeface="+mn-ea"/>
              </a:rPr>
              <a:t>QQ</a:t>
            </a:r>
            <a:r>
              <a:rPr lang="zh-CN" altLang="en-US" dirty="0">
                <a:latin typeface="+mj-ea"/>
                <a:cs typeface="+mj-ea"/>
                <a:sym typeface="+mn-ea"/>
              </a:rPr>
              <a:t>群</a:t>
            </a:r>
            <a:r>
              <a:rPr lang="zh-CN" altLang="en-US" dirty="0">
                <a:latin typeface="+mj-ea"/>
                <a:cs typeface="+mj-ea"/>
              </a:rPr>
              <a:t>咨询：群名</a:t>
            </a:r>
            <a:r>
              <a:rPr lang="en-US" altLang="zh-CN" dirty="0">
                <a:latin typeface="+mj-ea"/>
                <a:cs typeface="+mj-ea"/>
                <a:sym typeface="+mn-ea"/>
              </a:rPr>
              <a:t>“</a:t>
            </a:r>
            <a:r>
              <a:rPr lang="zh-CN" altLang="en-US" dirty="0">
                <a:latin typeface="+mj-ea"/>
                <a:cs typeface="+mj-ea"/>
                <a:sym typeface="+mn-ea"/>
              </a:rPr>
              <a:t>南信大教育在线服务群</a:t>
            </a:r>
            <a:r>
              <a:rPr lang="en-US" altLang="zh-CN" dirty="0">
                <a:latin typeface="+mj-ea"/>
                <a:cs typeface="+mj-ea"/>
                <a:sym typeface="+mn-ea"/>
              </a:rPr>
              <a:t>”</a:t>
            </a:r>
            <a:r>
              <a:rPr lang="zh-CN" altLang="en-US" dirty="0">
                <a:latin typeface="+mj-ea"/>
                <a:cs typeface="+mj-ea"/>
              </a:rPr>
              <a:t>，群号</a:t>
            </a:r>
            <a:r>
              <a:rPr lang="en-US" altLang="zh-CN" dirty="0">
                <a:latin typeface="+mj-ea"/>
                <a:cs typeface="+mj-ea"/>
              </a:rPr>
              <a:t>316023412</a:t>
            </a:r>
            <a:r>
              <a:rPr lang="zh-CN" altLang="en-US" dirty="0">
                <a:latin typeface="+mj-ea"/>
                <a:cs typeface="+mj-ea"/>
              </a:rPr>
              <a:t>。</a:t>
            </a:r>
            <a:endParaRPr lang="zh-CN" altLang="en-US" dirty="0">
              <a:latin typeface="+mj-ea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  <a:cs typeface="+mj-ea"/>
              </a:rPr>
              <a:t>2</a:t>
            </a:r>
            <a:r>
              <a:rPr lang="zh-CN" altLang="en-US" dirty="0">
                <a:latin typeface="+mj-ea"/>
                <a:ea typeface="+mj-ea"/>
                <a:cs typeface="+mj-ea"/>
              </a:rPr>
              <a:t>、拨打电话咨询：</a:t>
            </a:r>
            <a:r>
              <a:rPr lang="zh-CN" altLang="en-US" dirty="0">
                <a:latin typeface="+mj-ea"/>
                <a:cs typeface="+mj-ea"/>
              </a:rPr>
              <a:t>马云尉（超星公司）：19850078707；孙瑞</a:t>
            </a:r>
            <a:r>
              <a:rPr lang="zh-CN" altLang="en-US" dirty="0">
                <a:latin typeface="+mj-ea"/>
                <a:cs typeface="+mj-ea"/>
                <a:sym typeface="+mn-ea"/>
              </a:rPr>
              <a:t>（超星公司）</a:t>
            </a:r>
            <a:r>
              <a:rPr lang="zh-CN" altLang="en-US" dirty="0">
                <a:latin typeface="+mj-ea"/>
                <a:cs typeface="+mj-ea"/>
              </a:rPr>
              <a:t>： </a:t>
            </a:r>
            <a:r>
              <a:rPr lang="zh-CN" altLang="en-US" dirty="0">
                <a:latin typeface="+mj-ea"/>
                <a:ea typeface="+mj-ea"/>
                <a:cs typeface="+mj-ea"/>
              </a:rPr>
              <a:t>17751772014；焦丽娟</a:t>
            </a:r>
            <a:r>
              <a:rPr lang="zh-CN" altLang="en-US" dirty="0">
                <a:latin typeface="+mj-ea"/>
                <a:cs typeface="+mj-ea"/>
                <a:sym typeface="+mn-ea"/>
              </a:rPr>
              <a:t>（超星公司）</a:t>
            </a:r>
            <a:r>
              <a:rPr lang="zh-CN" altLang="en-US" dirty="0">
                <a:latin typeface="+mj-ea"/>
                <a:ea typeface="+mj-ea"/>
                <a:cs typeface="+mj-ea"/>
              </a:rPr>
              <a:t>：18606198166</a:t>
            </a:r>
            <a:r>
              <a:rPr lang="zh-CN" altLang="en-US" dirty="0">
                <a:latin typeface="+mj-ea"/>
                <a:cs typeface="+mj-ea"/>
                <a:sym typeface="+mn-ea"/>
              </a:rPr>
              <a:t>；王琴（南信大教务处）：</a:t>
            </a:r>
            <a:r>
              <a:rPr lang="en-US" altLang="zh-CN" dirty="0">
                <a:latin typeface="+mj-ea"/>
                <a:cs typeface="+mj-ea"/>
                <a:sym typeface="+mn-ea"/>
              </a:rPr>
              <a:t>13951998140</a:t>
            </a:r>
            <a:r>
              <a:rPr lang="zh-CN" altLang="en-US" dirty="0">
                <a:latin typeface="+mj-ea"/>
                <a:cs typeface="+mj-ea"/>
                <a:sym typeface="+mn-ea"/>
              </a:rPr>
              <a:t>；伍丽雯</a:t>
            </a:r>
            <a:r>
              <a:rPr lang="zh-CN" altLang="en-US" dirty="0">
                <a:latin typeface="+mj-ea"/>
                <a:cs typeface="+mj-ea"/>
                <a:sym typeface="+mn-ea"/>
              </a:rPr>
              <a:t>（南信大教务处）：</a:t>
            </a:r>
            <a:r>
              <a:rPr lang="en-US" altLang="zh-CN" dirty="0">
                <a:latin typeface="+mj-ea"/>
                <a:cs typeface="+mj-ea"/>
                <a:sym typeface="+mn-ea"/>
              </a:rPr>
              <a:t>18651801532</a:t>
            </a:r>
            <a:endParaRPr lang="en-US" altLang="zh-CN" dirty="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635" y="3543300"/>
            <a:ext cx="12193270" cy="162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南信大教育在线平台为特殊时期</a:t>
            </a:r>
            <a:endParaRPr lang="en-US" altLang="zh-CN" sz="36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在线教学提供支持！</a:t>
            </a:r>
            <a:endParaRPr lang="zh-CN" altLang="en-US" sz="36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6" y="3601085"/>
            <a:ext cx="3843012" cy="2132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394335" y="974725"/>
            <a:ext cx="9911715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电脑端访问网址：http://</a:t>
            </a:r>
            <a:r>
              <a:rPr lang="en-US" altLang="zh-CN" b="1" dirty="0" err="1">
                <a:latin typeface="微软雅黑" panose="020B0503020204020204" charset="-122"/>
                <a:ea typeface="微软雅黑" panose="020B0503020204020204" charset="-122"/>
                <a:cs typeface="+mj-ea"/>
              </a:rPr>
              <a:t>nuist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.fanya.chaoxing.com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初次登录方式：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点击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”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按钮，输入账号（教师工号）和初始密码（123456）登录。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登录后请绑定手机号并修改密码。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再次登录时，电脑端、学习通均可使用该手机号和密码登录。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1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15" y="3601084"/>
            <a:ext cx="3577735" cy="213169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75" y="3601720"/>
            <a:ext cx="3608705" cy="2131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如果已在学习通登录并绑定工号，登录密码为修改后的密码，支持工号、手机号两种登录方式。</a:t>
            </a:r>
            <a:endParaRPr lang="zh-CN" altLang="en-US" b="1" dirty="0">
              <a:solidFill>
                <a:srgbClr val="FF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411280"/>
            <a:ext cx="11489055" cy="1002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初次登录者：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点击右下方的“我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页面，选择“新用户注册”，输入手机号获取验证码并设置自己的密码，然后填写学校名称、输入自己的工号、姓名进行信息验证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（注意：信息验证一定不可跳过，学校名称是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南京信息工程大学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，不能使用简写或具体到学院）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010" y="3322320"/>
            <a:ext cx="2178685" cy="3510915"/>
          </a:xfrm>
          <a:prstGeom prst="rect">
            <a:avLst/>
          </a:prstGeom>
          <a:ln w="12700" cmpd="sng">
            <a:solidFill>
              <a:schemeClr val="accent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735" y="3322320"/>
            <a:ext cx="202247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350" y="3322320"/>
            <a:ext cx="215836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80" y="3395065"/>
            <a:ext cx="2110740" cy="3380663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62" y="3322320"/>
            <a:ext cx="2034870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8" name="文本框 17"/>
          <p:cNvSpPr txBox="1"/>
          <p:nvPr/>
        </p:nvSpPr>
        <p:spPr>
          <a:xfrm>
            <a:off x="8395970" y="5788660"/>
            <a:ext cx="2580005" cy="3683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6550" y="2503170"/>
            <a:ext cx="10564495" cy="4603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929005"/>
            <a:ext cx="11475720" cy="131572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教师登录后进入自己的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教学空间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，可将课程相关资料上传至云盘，支持视频、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FDF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、图片、表格、音频等多种资源类型，并可建立文件夹进行分类管理。建设初期，建议老师至少先完成授课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的上传。如果希望建设一门完整的课程，可参照详细版使用手册。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10" y="2837180"/>
            <a:ext cx="5737860" cy="29559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上传资料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27" y="2873376"/>
            <a:ext cx="5464531" cy="2955924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437515" y="2315210"/>
            <a:ext cx="1026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电脑端的云盘和学习通的云盘互通，在学习通中可直接调取电脑端上传的资源。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00660" y="750569"/>
            <a:ext cx="11257280" cy="20221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方法一：激活课程和教学班</a:t>
            </a:r>
            <a:b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南信大教育在线平台已与教务系统数据打通，教师登录后，选择当前学期，并激活课程。激活过程中会提示是否继承之前建设的课程内容，如果选择继承，可将之前建设好的教学资源（包含教学视频、资料、题库等）继承过来，如果之前没有建设课程或不使用之前建设的课程，可自行重新建设教学资源。激活的课程，该课程的教学班已经在课程中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合上一门课的老师，激活课程后，请将其他老师添加到教学团队中（如下图）</a:t>
            </a:r>
            <a:endParaRPr lang="zh-CN" altLang="en-US" sz="1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3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24955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建立教学班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968" y="3146322"/>
            <a:ext cx="5397909" cy="336147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516" y="3146322"/>
            <a:ext cx="5776850" cy="33614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0" y="2263140"/>
            <a:ext cx="3812540" cy="21951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759" y="2263140"/>
            <a:ext cx="3688715" cy="21951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855" y="4575175"/>
            <a:ext cx="3903980" cy="2232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245" y="4575175"/>
            <a:ext cx="3766185" cy="2277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00660" y="750570"/>
            <a:ext cx="11621770" cy="14204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方法二：自建课程和教学班</a:t>
            </a:r>
            <a:b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如果没有待激活的课程，可以点击“创建课程”或“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+”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按照以下步骤自建课程和教学班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。电脑端点击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课程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页面的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“+”,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输入课程名称，选课程封面，生成课程单元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即可完成课程框架的搭建。同时学习通中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课程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模块就会出现老师建设的这门课程。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3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24955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建立教学班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760" y="309880"/>
            <a:ext cx="11563350" cy="158623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打开该课程的“管理”模块，点击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班级管理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，可在默认班级或新建班级中添加学生。每门课程支持建设多个平行教学班。</a:t>
            </a:r>
            <a:b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如果教学班由一个或多个行政班组成，可点击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添加学生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从学生库中按学院、专业、班级代码直接批量添加。</a:t>
            </a:r>
            <a:b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如果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教学班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不是由行政班组成，可采用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批量导入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的方式，使用系统中提供的模板添加学生名单。</a:t>
            </a:r>
            <a:b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加入教学班的学生其学习通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课程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模块中就会出现老师的这门课程。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9385" y="2706370"/>
            <a:ext cx="6618605" cy="306260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176530" y="2044700"/>
            <a:ext cx="12136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为保持学生信息的完整性和准确性，建议老师上课前提前建立教学班，上课时无需学生通过扫码加入班级。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8760" y="2877185"/>
            <a:ext cx="4828540" cy="272097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43914"/>
            <a:ext cx="10968990" cy="139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适用于每一位老师，利用老师现有的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、教学资料、测试题目等即可开展辅助教学。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教师可上传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、学习资料，并组织在线测验、作业、答疑等。也可以从超星提供的资源库（图书、期刊、视频）中选择合适的资源添加到课程中。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在线教学方式一：辅助教学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745" y="2862949"/>
            <a:ext cx="5670335" cy="3151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801" y="2070418"/>
            <a:ext cx="5274310" cy="2357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801" y="4633203"/>
            <a:ext cx="5264785" cy="21240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适用于已有完善教学资源（尤其是教学视频）的课程，例如已建设完成的慕课课程。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教师可在线发布学习任务、学习要求、作业、测验等，并可在线提供答疑。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在线教学方式二：线上教学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745" y="2862949"/>
            <a:ext cx="5670335" cy="3151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400" y="2862949"/>
            <a:ext cx="5916855" cy="31277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472,&quot;width&quot;:3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1922</Words>
  <Application>WPS 演示</Application>
  <PresentationFormat>宽屏</PresentationFormat>
  <Paragraphs>77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黑体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手机上下载并安装学习通APP： 扫描右方二维码或在手机应用市场中搜索“学习通”进行下载。</vt:lpstr>
      <vt:lpstr>教师登录后进入自己的“教学空间”，可将课程相关资料上传至云盘，支持视频、PPT、WORD、FDF、图片、表格、音频等多种资源类型，并可建立文件夹进行分类管理。建设初期，建议老师至少先完成授课PPT的上传。如果希望建设一门完整的课程，可参照详细版使用手册。</vt:lpstr>
      <vt:lpstr>方法一：激活课程和教学班 南信大教育在线平台已与教务系统数据打通，教师登录后，选择当前学期，并激活课程。激活过程中会提示是否继承之前建设的课程内容，如果选择继承，可将之前建设好的教学资源（包含教学视频、资料、题库等）继承过来，如果之前没有建设课程或不使用之前建设的课程，可自行重新建设教学资源。激活的课程，该课程的教学班已经在课程中。 合上一门课的老师，激活课程后，请将其他老师添加到教学团队中（如下图）</vt:lpstr>
      <vt:lpstr>方法二：自建课程和教学班 如果没有待激活的课程，可以点击“创建课程”或“+”按照以下步骤自建课程和教学班。电脑端点击“课程”页面的“+”,输入课程名称，选课程封面，生成课程单元,即可完成课程框架的搭建。同时学习通中“课程”模块就会出现老师建设的这门课程。</vt:lpstr>
      <vt:lpstr>打开该课程的“管理”模块，点击“班级管理”，可在默认班级或新建班级中添加学生。每门课程支持建设多个平行教学班。 如果教学班由一个或多个行政班组成，可点击“添加学生”从学生库中按学院、专业、班级代码直接批量添加。 如果教学班不是由行政班组成，可采用“批量导入”的方式，使用系统中提供的模板添加学生名单。 加入教学班的学生其学习通“课程”模块中就会出现老师的这门课程。</vt:lpstr>
      <vt:lpstr>适用于每一位老师，利用老师现有的PPT、教学资料、测试题目等即可开展辅助教学。 教师可上传PPT、学习资料，并组织在线测验、作业、答疑等。也可以从超星提供的资源库（图书、期刊、视频）中选择合适的资源添加到课程中。</vt:lpstr>
      <vt:lpstr>适用于已有完善教学资源（尤其是教学视频）的课程，例如已建设完成的慕课课程。 教师可在线发布学习任务、学习要求、作业、测验等，并可在线提供答疑。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wudian</cp:lastModifiedBy>
  <cp:revision>50</cp:revision>
  <dcterms:created xsi:type="dcterms:W3CDTF">2019-11-05T05:20:00Z</dcterms:created>
  <dcterms:modified xsi:type="dcterms:W3CDTF">2020-02-04T02:08:09Z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